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8" r:id="rId6"/>
    <p:sldId id="261" r:id="rId7"/>
    <p:sldId id="263" r:id="rId8"/>
    <p:sldId id="267" r:id="rId9"/>
    <p:sldId id="266" r:id="rId10"/>
    <p:sldId id="262" r:id="rId11"/>
    <p:sldId id="260" r:id="rId12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08A412-AA7B-4A53-A19C-22806FF7B8A4}" v="13" dt="2024-01-24T20:15:58.9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282B6034-51A1-494A-885C-F51711E4C1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840051E-B34E-458D-9BC8-55397CF275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DA15F-C424-4768-8236-5D7E3BFE200D}" type="datetimeFigureOut">
              <a:rPr lang="pl-PL" smtClean="0"/>
              <a:t>25.01.2024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F85438D0-B383-41A6-8994-998FB3A49C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6233901-EEC2-4D54-B637-C54451C7C0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E20BC-0710-4DF2-B2B0-8382EA5778B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198482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noProof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9EE9B-3A37-49C7-BCBA-DC171864EB4C}" type="datetimeFigureOut">
              <a:rPr lang="pl-PL" noProof="0" smtClean="0"/>
              <a:t>25.01.2024</a:t>
            </a:fld>
            <a:endParaRPr lang="pl-PL" noProof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noProof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noProof="0"/>
              <a:t>Edytuj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noProof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B8C62-9C12-4CA2-96F0-A82CCBC62517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5407685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B8C62-9C12-4CA2-96F0-A82CCBC62517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1856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B8C62-9C12-4CA2-96F0-A82CCBC62517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42286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B8C62-9C12-4CA2-96F0-A82CCBC62517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00017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B8C62-9C12-4CA2-96F0-A82CCBC62517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6334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B8C62-9C12-4CA2-96F0-A82CCBC62517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86074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B8C62-9C12-4CA2-96F0-A82CCBC62517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7377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1AC4A13-6481-4582-BB79-BD37D717FC3D}" type="datetime1">
              <a:rPr lang="pl-PL" noProof="0" smtClean="0"/>
              <a:t>25.01.2024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ytuł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01027C-9DB6-4116-9FAC-66CDDD9EA9F1}" type="datetime1">
              <a:rPr lang="pl-PL" noProof="0" smtClean="0"/>
              <a:t>25.01.2024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pionowy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D0C6CF4-3DE5-43CE-B2CF-4EE7006E4780}" type="datetime1">
              <a:rPr lang="pl-PL" noProof="0" smtClean="0"/>
              <a:t>25.01.2024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126CB1-8836-400C-BDC9-63CBEDEFC2F1}" type="datetime1">
              <a:rPr lang="pl-PL" noProof="0" smtClean="0"/>
              <a:t>25.01.2024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952AD2F-DA0D-4B17-B21C-D1AC8B4F6BF8}" type="datetime1">
              <a:rPr lang="pl-PL" noProof="0" smtClean="0"/>
              <a:t>25.01.2024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E29DE5-1812-409B-B8B8-0FCC7A6D52B1}" type="datetime1">
              <a:rPr lang="pl-PL" noProof="0" smtClean="0"/>
              <a:t>25.01.2024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ytuł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9E7E41-9F32-4816-BD05-9340B0A7EE1B}" type="datetime1">
              <a:rPr lang="pl-PL" noProof="0" smtClean="0"/>
              <a:t>25.01.2024</a:t>
            </a:fld>
            <a:endParaRPr lang="pl-PL" noProof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3FDA14-82E4-4BF6-AB70-0197ACE7F77C}" type="datetime1">
              <a:rPr lang="pl-PL" noProof="0" smtClean="0"/>
              <a:t>25.01.2024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  <p:sp>
        <p:nvSpPr>
          <p:cNvPr id="7" name="Prostokąt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ytuł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F84CDE-0CF0-4C5E-BA81-D20246B34F18}" type="datetime1">
              <a:rPr lang="pl-PL" noProof="0" smtClean="0"/>
              <a:t>25.01.2024</a:t>
            </a:fld>
            <a:endParaRPr lang="pl-PL" noProof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AFEEB41-A20A-4A13-BC55-A14827256CE1}" type="datetime1">
              <a:rPr lang="pl-PL" noProof="0" smtClean="0"/>
              <a:t>25.01.2024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4FFC71-8BDC-45C1-85DF-3FC3E495FD5C}" type="datetime1">
              <a:rPr lang="pl-PL" noProof="0" smtClean="0"/>
              <a:t>25.01.2024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802632-68F5-43AC-8124-047E67D8453D}" type="datetime1">
              <a:rPr lang="pl-PL" noProof="0" smtClean="0"/>
              <a:t>25.01.2024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  <p:sp>
        <p:nvSpPr>
          <p:cNvPr id="9" name="Prostokąt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Prostokąt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Prostokąt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man7.org/linux/man-pages/man8/trafgen.8.html" TargetMode="External"/><Relationship Id="rId3" Type="http://schemas.openxmlformats.org/officeDocument/2006/relationships/hyperlink" Target="http://www.hping.org/hping3.html%20https:/www.hacking.pl/hping3/" TargetMode="External"/><Relationship Id="rId7" Type="http://schemas.openxmlformats.org/officeDocument/2006/relationships/hyperlink" Target="https://otg.dev/" TargetMode="External"/><Relationship Id="rId2" Type="http://schemas.openxmlformats.org/officeDocument/2006/relationships/hyperlink" Target="https://www.kali.org/tools/slowhttptest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perf.fr/" TargetMode="External"/><Relationship Id="rId5" Type="http://schemas.openxmlformats.org/officeDocument/2006/relationships/hyperlink" Target="https://sourceforge.net/projects/loic/" TargetMode="External"/><Relationship Id="rId10" Type="http://schemas.openxmlformats.org/officeDocument/2006/relationships/hyperlink" Target="https://github.com/dannagle/PacketSender" TargetMode="External"/><Relationship Id="rId4" Type="http://schemas.openxmlformats.org/officeDocument/2006/relationships/hyperlink" Target="https://charlesreid1.com/wiki/DoS/DNSSmurf" TargetMode="External"/><Relationship Id="rId9" Type="http://schemas.openxmlformats.org/officeDocument/2006/relationships/hyperlink" Target="https://github.com/reissmann/PyTge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Prostokąt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pic>
        <p:nvPicPr>
          <p:cNvPr id="7" name="Obraz 6" descr="Połączenia cyfrowe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a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Prostokąt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l-PL"/>
            </a:p>
          </p:txBody>
        </p:sp>
        <p:sp>
          <p:nvSpPr>
            <p:cNvPr id="19" name="Prostokąt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l-PL"/>
            </a:p>
          </p:txBody>
        </p:sp>
        <p:sp>
          <p:nvSpPr>
            <p:cNvPr id="20" name="Prostokąt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l-PL"/>
            </a:p>
          </p:txBody>
        </p:sp>
      </p:grpSp>
      <p:sp>
        <p:nvSpPr>
          <p:cNvPr id="22" name="Prostokąt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pl-PL" sz="3200" dirty="0">
                <a:solidFill>
                  <a:schemeClr val="bg1"/>
                </a:solidFill>
              </a:rPr>
              <a:t>Sterownik </a:t>
            </a:r>
            <a:r>
              <a:rPr lang="pl-PL" sz="3200" dirty="0" err="1">
                <a:solidFill>
                  <a:schemeClr val="bg1"/>
                </a:solidFill>
              </a:rPr>
              <a:t>floodlight</a:t>
            </a:r>
            <a:r>
              <a:rPr lang="pl-PL" sz="3200" dirty="0">
                <a:solidFill>
                  <a:schemeClr val="bg1"/>
                </a:solidFill>
              </a:rPr>
              <a:t> w zastosowaniu jako firewall współpracujący z aplikacją SNORT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1" y="5897049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pl-PL" dirty="0">
                <a:solidFill>
                  <a:srgbClr val="7CEBFF"/>
                </a:solidFill>
              </a:rPr>
              <a:t>Autorzy: Krzysztof Uszko, Hubert Majdański, Hubert rydz, Maciej Kasprzyk, Hubert talar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Cel projektu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A0B8FA62-F8EA-FE60-F469-BD5AB27567C7}"/>
              </a:ext>
            </a:extLst>
          </p:cNvPr>
          <p:cNvSpPr txBox="1"/>
          <p:nvPr/>
        </p:nvSpPr>
        <p:spPr>
          <a:xfrm>
            <a:off x="344810" y="2822249"/>
            <a:ext cx="5751190" cy="205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l-PL" dirty="0"/>
              <a:t>Stworzenie kompleksowego rozwiązania bezpieczeństwa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l-PL" dirty="0"/>
              <a:t>Sterownik </a:t>
            </a:r>
            <a:r>
              <a:rPr lang="pl-PL" dirty="0" err="1"/>
              <a:t>Floodlight</a:t>
            </a:r>
            <a:r>
              <a:rPr lang="pl-PL" dirty="0"/>
              <a:t> jako firewall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l-PL" dirty="0"/>
              <a:t>Współpraca z aplikacją SNORT</a:t>
            </a:r>
          </a:p>
        </p:txBody>
      </p:sp>
      <p:pic>
        <p:nvPicPr>
          <p:cNvPr id="9" name="Obraz 8" descr="Obraz zawierający clipart, rysowanie, kreskówka, Grafika&#10;&#10;Opis wygenerowany automatycznie">
            <a:extLst>
              <a:ext uri="{FF2B5EF4-FFF2-40B4-BE49-F238E27FC236}">
                <a16:creationId xmlns:a16="http://schemas.microsoft.com/office/drawing/2014/main" id="{E080F1D3-B916-3F50-C4A3-8C8A2AF12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809" y="2614512"/>
            <a:ext cx="5098472" cy="283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Prostokąt 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4" name="Prostokąt 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l-PL" dirty="0">
                <a:solidFill>
                  <a:srgbClr val="FFFEFF"/>
                </a:solidFill>
              </a:rPr>
              <a:t>Topologia</a:t>
            </a:r>
          </a:p>
        </p:txBody>
      </p:sp>
      <p:pic>
        <p:nvPicPr>
          <p:cNvPr id="7" name="Obraz 6" descr="Obraz zawierający zrzut ekranu, diagram, design&#10;&#10;Opis wygenerowany automatycznie">
            <a:extLst>
              <a:ext uri="{FF2B5EF4-FFF2-40B4-BE49-F238E27FC236}">
                <a16:creationId xmlns:a16="http://schemas.microsoft.com/office/drawing/2014/main" id="{EDDF11FC-7C3D-E5E5-DFE9-440522DF4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60" y="1135770"/>
            <a:ext cx="3697124" cy="3588760"/>
          </a:xfrm>
          <a:prstGeom prst="rect">
            <a:avLst/>
          </a:prstGeom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2DD6C33C-6BE0-17D6-BD48-8C03E86A8F1D}"/>
              </a:ext>
            </a:extLst>
          </p:cNvPr>
          <p:cNvSpPr/>
          <p:nvPr/>
        </p:nvSpPr>
        <p:spPr>
          <a:xfrm>
            <a:off x="5645193" y="1836920"/>
            <a:ext cx="5615710" cy="2186458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520CBA2D-A1A4-8056-4032-D68507D138D1}"/>
              </a:ext>
            </a:extLst>
          </p:cNvPr>
          <p:cNvSpPr txBox="1"/>
          <p:nvPr/>
        </p:nvSpPr>
        <p:spPr>
          <a:xfrm>
            <a:off x="5746444" y="1914487"/>
            <a:ext cx="54132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Zdjęcie przedstawia zaprojektowaną topologię w środowisku </a:t>
            </a:r>
            <a:r>
              <a:rPr lang="pl-PL" dirty="0" err="1">
                <a:solidFill>
                  <a:schemeClr val="bg2"/>
                </a:solidFill>
              </a:rPr>
              <a:t>Mininet</a:t>
            </a:r>
            <a:r>
              <a:rPr lang="pl-PL" dirty="0">
                <a:solidFill>
                  <a:schemeClr val="bg2"/>
                </a:solidFill>
              </a:rPr>
              <a:t>, na maszynie wirtualnej wyposażonej w sterownik </a:t>
            </a:r>
            <a:r>
              <a:rPr lang="pl-PL" dirty="0" err="1">
                <a:solidFill>
                  <a:schemeClr val="bg2"/>
                </a:solidFill>
              </a:rPr>
              <a:t>Floodlight</a:t>
            </a:r>
            <a:r>
              <a:rPr lang="pl-PL" dirty="0">
                <a:solidFill>
                  <a:schemeClr val="bg2"/>
                </a:solidFill>
              </a:rPr>
              <a:t>. Dodatkowo na maszynie zainstalowane zostało oprogramowanie </a:t>
            </a:r>
            <a:r>
              <a:rPr lang="pl-PL" dirty="0" err="1">
                <a:solidFill>
                  <a:schemeClr val="bg2"/>
                </a:solidFill>
              </a:rPr>
              <a:t>Snort</a:t>
            </a:r>
            <a:r>
              <a:rPr lang="pl-PL" dirty="0">
                <a:solidFill>
                  <a:schemeClr val="bg2"/>
                </a:solidFill>
              </a:rPr>
              <a:t>, aby mogło być ono dostępne na </a:t>
            </a:r>
            <a:r>
              <a:rPr lang="pl-PL" dirty="0" err="1">
                <a:solidFill>
                  <a:schemeClr val="bg2"/>
                </a:solidFill>
              </a:rPr>
              <a:t>zwirtualizowanych</a:t>
            </a:r>
            <a:r>
              <a:rPr lang="pl-PL" dirty="0">
                <a:solidFill>
                  <a:schemeClr val="bg2"/>
                </a:solidFill>
              </a:rPr>
              <a:t> hostach. Zostanie ono uruchomione na jednostce bezpośrednio połączonej do S0.    </a:t>
            </a: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Projekt działania</a:t>
            </a:r>
          </a:p>
        </p:txBody>
      </p:sp>
      <p:pic>
        <p:nvPicPr>
          <p:cNvPr id="4" name="Obraz 3" descr="Obraz zawierający tekst, zrzut ekranu, paragon, Czcionka&#10;&#10;Opis wygenerowany automatycznie">
            <a:extLst>
              <a:ext uri="{FF2B5EF4-FFF2-40B4-BE49-F238E27FC236}">
                <a16:creationId xmlns:a16="http://schemas.microsoft.com/office/drawing/2014/main" id="{9F18511D-74DC-8560-34A0-9D9C6A0B0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56" y="2229240"/>
            <a:ext cx="3679152" cy="4285214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19E50499-A0C9-8AD7-29EF-A149EF05435D}"/>
              </a:ext>
            </a:extLst>
          </p:cNvPr>
          <p:cNvSpPr txBox="1"/>
          <p:nvPr/>
        </p:nvSpPr>
        <p:spPr>
          <a:xfrm>
            <a:off x="5398353" y="3040713"/>
            <a:ext cx="5930445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dirty="0"/>
              <a:t> Główny mechanizm polega na replikowaniu zapytań otrzymanych przez S0 do hosta z uruchomiony Snortem, który podda je analizie i zdecyduje czy należy zablokować ruch z otrzymanego źródła.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dirty="0"/>
              <a:t>W przypadku wykrycia zagrożenia, host z uruchomionym Snortem wyśle żądanie na specjalnie przygotowane API kontrolera żądanie z usunięciem złośliwego przepływu blokując tym samym atakującego. 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9756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FFAAC6-6B2B-0BE1-49D0-9251BBB12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Możliwe narzędzia do wykonywania testów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BA74B82A-74A3-96BF-DEB4-4114FB1CC8A7}"/>
              </a:ext>
            </a:extLst>
          </p:cNvPr>
          <p:cNvSpPr/>
          <p:nvPr/>
        </p:nvSpPr>
        <p:spPr>
          <a:xfrm>
            <a:off x="504202" y="2555193"/>
            <a:ext cx="5264209" cy="286284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9E36834-747B-8E4B-C4CA-4D015CC08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732205"/>
            <a:ext cx="5422390" cy="3633047"/>
          </a:xfrm>
        </p:spPr>
        <p:txBody>
          <a:bodyPr anchor="t"/>
          <a:lstStyle/>
          <a:p>
            <a:r>
              <a:rPr lang="pl-PL" b="1" dirty="0">
                <a:solidFill>
                  <a:schemeClr val="bg2"/>
                </a:solidFill>
              </a:rPr>
              <a:t>Testowe ataki</a:t>
            </a:r>
          </a:p>
          <a:p>
            <a:r>
              <a:rPr lang="pl-PL" dirty="0" err="1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Slow</a:t>
            </a:r>
            <a:r>
              <a:rPr lang="pl-PL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Post</a:t>
            </a:r>
            <a:endParaRPr lang="pl-PL" dirty="0">
              <a:solidFill>
                <a:schemeClr val="bg2"/>
              </a:solidFill>
            </a:endParaRPr>
          </a:p>
          <a:p>
            <a:r>
              <a:rPr lang="pl-PL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SYN / UDP </a:t>
            </a:r>
            <a:r>
              <a:rPr lang="pl-PL" dirty="0" err="1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flood</a:t>
            </a:r>
            <a:endParaRPr lang="pl-PL" dirty="0">
              <a:solidFill>
                <a:schemeClr val="bg2"/>
              </a:solidFill>
            </a:endParaRPr>
          </a:p>
          <a:p>
            <a:r>
              <a:rPr lang="pl-PL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DNS </a:t>
            </a:r>
            <a:r>
              <a:rPr lang="pl-PL" dirty="0" err="1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flood</a:t>
            </a:r>
            <a:endParaRPr lang="pl-PL" dirty="0">
              <a:solidFill>
                <a:schemeClr val="bg2"/>
              </a:solidFill>
            </a:endParaRPr>
          </a:p>
          <a:p>
            <a:r>
              <a:rPr lang="pl-PL" dirty="0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LOIC TCP/UDP/HTTP </a:t>
            </a:r>
            <a:r>
              <a:rPr lang="pl-PL" dirty="0" err="1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flood</a:t>
            </a:r>
            <a:endParaRPr lang="pl-PL" dirty="0">
              <a:solidFill>
                <a:schemeClr val="bg2"/>
              </a:solidFill>
            </a:endParaRPr>
          </a:p>
          <a:p>
            <a:endParaRPr lang="pl-PL" dirty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D6837CB4-26B4-52DF-9F0D-F48B583055F5}"/>
              </a:ext>
            </a:extLst>
          </p:cNvPr>
          <p:cNvSpPr/>
          <p:nvPr/>
        </p:nvSpPr>
        <p:spPr>
          <a:xfrm>
            <a:off x="6096000" y="2555193"/>
            <a:ext cx="5264209" cy="286284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5526DF5-4D3F-0F9C-CACD-DD8E7D6569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9" y="2732205"/>
            <a:ext cx="5422392" cy="3633047"/>
          </a:xfrm>
        </p:spPr>
        <p:txBody>
          <a:bodyPr anchor="t"/>
          <a:lstStyle/>
          <a:p>
            <a:pPr marL="0" indent="0">
              <a:buNone/>
            </a:pPr>
            <a:r>
              <a:rPr lang="pl-PL" b="1" dirty="0">
                <a:solidFill>
                  <a:schemeClr val="bg2"/>
                </a:solidFill>
              </a:rPr>
              <a:t>Generowanie ruchu sieciowego:</a:t>
            </a:r>
          </a:p>
          <a:p>
            <a:r>
              <a:rPr lang="pl-PL" dirty="0" err="1">
                <a:solidFill>
                  <a:schemeClr val="bg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Iperf</a:t>
            </a:r>
            <a:endParaRPr lang="pl-PL" dirty="0">
              <a:solidFill>
                <a:schemeClr val="bg2"/>
              </a:solidFill>
            </a:endParaRPr>
          </a:p>
          <a:p>
            <a:r>
              <a:rPr lang="pl-PL" dirty="0">
                <a:solidFill>
                  <a:schemeClr val="bg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</a:t>
            </a:r>
            <a:r>
              <a:rPr lang="pl-PL" dirty="0" err="1">
                <a:solidFill>
                  <a:schemeClr val="bg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Traffic</a:t>
            </a:r>
            <a:r>
              <a:rPr lang="pl-PL" dirty="0">
                <a:solidFill>
                  <a:schemeClr val="bg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Generator</a:t>
            </a:r>
            <a:endParaRPr lang="pl-PL" dirty="0">
              <a:solidFill>
                <a:schemeClr val="bg2"/>
              </a:solidFill>
            </a:endParaRPr>
          </a:p>
          <a:p>
            <a:r>
              <a:rPr lang="en-US" dirty="0" err="1">
                <a:solidFill>
                  <a:schemeClr val="bg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Trafgen</a:t>
            </a:r>
            <a:r>
              <a:rPr lang="en-US" dirty="0">
                <a:solidFill>
                  <a:schemeClr val="bg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multithreaded network packet generator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pl-PL" dirty="0" err="1">
                <a:solidFill>
                  <a:schemeClr val="bg2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PyTgen</a:t>
            </a:r>
            <a:endParaRPr lang="pl-PL" dirty="0">
              <a:solidFill>
                <a:schemeClr val="bg2"/>
              </a:solidFill>
            </a:endParaRPr>
          </a:p>
          <a:p>
            <a:r>
              <a:rPr lang="pl-PL" dirty="0" err="1">
                <a:solidFill>
                  <a:schemeClr val="bg2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PacketSender</a:t>
            </a:r>
            <a:endParaRPr lang="pl-PL" dirty="0">
              <a:solidFill>
                <a:schemeClr val="bg2"/>
              </a:solidFill>
            </a:endParaRPr>
          </a:p>
          <a:p>
            <a:endParaRPr lang="pl-PL" b="1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65880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 descr="Robot inżynierski biomedyczny w laboratorium">
            <a:extLst>
              <a:ext uri="{FF2B5EF4-FFF2-40B4-BE49-F238E27FC236}">
                <a16:creationId xmlns:a16="http://schemas.microsoft.com/office/drawing/2014/main" id="{C702DFA5-010E-5E96-CA22-AE7E1148D3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rgbClr val="539C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l-P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rgbClr val="539C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l-P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rgbClr val="539C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l-PL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E31A716-2A0E-2BD4-7689-2A59AAF97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572000"/>
            <a:ext cx="10993549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Praktyczna prezentacja </a:t>
            </a:r>
          </a:p>
        </p:txBody>
      </p:sp>
    </p:spTree>
    <p:extLst>
      <p:ext uri="{BB962C8B-B14F-4D97-AF65-F5344CB8AC3E}">
        <p14:creationId xmlns:p14="http://schemas.microsoft.com/office/powerpoint/2010/main" val="48174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Bibliografia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A0B8FA62-F8EA-FE60-F469-BD5AB27567C7}"/>
              </a:ext>
            </a:extLst>
          </p:cNvPr>
          <p:cNvSpPr txBox="1"/>
          <p:nvPr/>
        </p:nvSpPr>
        <p:spPr>
          <a:xfrm>
            <a:off x="455775" y="2198405"/>
            <a:ext cx="11280449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dirty="0"/>
              <a:t>    </a:t>
            </a:r>
            <a:r>
              <a:rPr lang="pl-PL" dirty="0" err="1"/>
              <a:t>Altameemi</a:t>
            </a:r>
            <a:r>
              <a:rPr lang="pl-PL" dirty="0"/>
              <a:t>, Sarah &amp; </a:t>
            </a:r>
            <a:r>
              <a:rPr lang="pl-PL" dirty="0" err="1"/>
              <a:t>Jasim</a:t>
            </a:r>
            <a:r>
              <a:rPr lang="pl-PL" dirty="0"/>
              <a:t>, </a:t>
            </a:r>
            <a:r>
              <a:rPr lang="pl-PL" dirty="0" err="1"/>
              <a:t>Ammar</a:t>
            </a:r>
            <a:r>
              <a:rPr lang="pl-PL" dirty="0"/>
              <a:t>. (2019). Evaluation of Firewall and </a:t>
            </a:r>
            <a:r>
              <a:rPr lang="pl-PL" dirty="0" err="1"/>
              <a:t>Load</a:t>
            </a:r>
            <a:r>
              <a:rPr lang="pl-PL" dirty="0"/>
              <a:t> </a:t>
            </a:r>
            <a:r>
              <a:rPr lang="pl-PL" dirty="0" err="1"/>
              <a:t>balance</a:t>
            </a:r>
            <a:r>
              <a:rPr lang="pl-PL" dirty="0"/>
              <a:t> in </a:t>
            </a:r>
            <a:r>
              <a:rPr lang="pl-PL" dirty="0" err="1"/>
              <a:t>Fat-Tree</a:t>
            </a:r>
            <a:r>
              <a:rPr lang="pl-PL" dirty="0"/>
              <a:t> </a:t>
            </a:r>
            <a:r>
              <a:rPr lang="pl-PL" dirty="0" err="1"/>
              <a:t>Topology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Floodlight</a:t>
            </a:r>
            <a:r>
              <a:rPr lang="pl-PL" dirty="0"/>
              <a:t> Controller. </a:t>
            </a:r>
            <a:r>
              <a:rPr lang="pl-PL" dirty="0" err="1"/>
              <a:t>Indonesian</a:t>
            </a:r>
            <a:r>
              <a:rPr lang="pl-PL" dirty="0"/>
              <a:t> </a:t>
            </a:r>
            <a:r>
              <a:rPr lang="pl-PL" dirty="0" err="1"/>
              <a:t>Journal</a:t>
            </a:r>
            <a:r>
              <a:rPr lang="pl-PL" dirty="0"/>
              <a:t> of </a:t>
            </a:r>
            <a:r>
              <a:rPr lang="pl-PL" dirty="0" err="1"/>
              <a:t>Electrical</a:t>
            </a:r>
            <a:r>
              <a:rPr lang="pl-PL" dirty="0"/>
              <a:t> Engineering and </a:t>
            </a:r>
            <a:r>
              <a:rPr lang="pl-PL" dirty="0" err="1"/>
              <a:t>Computer</a:t>
            </a:r>
            <a:r>
              <a:rPr lang="pl-PL" dirty="0"/>
              <a:t> Science. 17. 10.11591/ijeecs.v17.i3.pp1157-1164.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dirty="0"/>
              <a:t>    </a:t>
            </a:r>
            <a:r>
              <a:rPr lang="pl-PL" dirty="0" err="1"/>
              <a:t>Jafarian</a:t>
            </a:r>
            <a:r>
              <a:rPr lang="pl-PL" dirty="0"/>
              <a:t>, </a:t>
            </a:r>
            <a:r>
              <a:rPr lang="pl-PL" dirty="0" err="1"/>
              <a:t>Tohid</a:t>
            </a:r>
            <a:r>
              <a:rPr lang="pl-PL" dirty="0"/>
              <a:t> &amp; </a:t>
            </a:r>
            <a:r>
              <a:rPr lang="pl-PL" dirty="0" err="1"/>
              <a:t>Masdari</a:t>
            </a:r>
            <a:r>
              <a:rPr lang="pl-PL" dirty="0"/>
              <a:t>, Mohammad &amp; </a:t>
            </a:r>
            <a:r>
              <a:rPr lang="pl-PL" dirty="0" err="1"/>
              <a:t>Ghaffari</a:t>
            </a:r>
            <a:r>
              <a:rPr lang="pl-PL" dirty="0"/>
              <a:t>, Ali &amp; </a:t>
            </a:r>
            <a:r>
              <a:rPr lang="pl-PL" dirty="0" err="1"/>
              <a:t>Majidzadeh</a:t>
            </a:r>
            <a:r>
              <a:rPr lang="pl-PL" dirty="0"/>
              <a:t>, </a:t>
            </a:r>
            <a:r>
              <a:rPr lang="pl-PL" dirty="0" err="1"/>
              <a:t>Kambiz</a:t>
            </a:r>
            <a:r>
              <a:rPr lang="pl-PL" dirty="0"/>
              <a:t>. (2020). Security </a:t>
            </a:r>
            <a:r>
              <a:rPr lang="pl-PL" dirty="0" err="1"/>
              <a:t>anomaly</a:t>
            </a:r>
            <a:r>
              <a:rPr lang="pl-PL" dirty="0"/>
              <a:t> </a:t>
            </a:r>
            <a:r>
              <a:rPr lang="pl-PL" dirty="0" err="1"/>
              <a:t>detection</a:t>
            </a:r>
            <a:r>
              <a:rPr lang="pl-PL" dirty="0"/>
              <a:t> in software-</a:t>
            </a:r>
            <a:r>
              <a:rPr lang="pl-PL" dirty="0" err="1"/>
              <a:t>defined</a:t>
            </a:r>
            <a:r>
              <a:rPr lang="pl-PL" dirty="0"/>
              <a:t> </a:t>
            </a:r>
            <a:r>
              <a:rPr lang="pl-PL" dirty="0" err="1"/>
              <a:t>networking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on a </a:t>
            </a:r>
            <a:r>
              <a:rPr lang="pl-PL" dirty="0" err="1"/>
              <a:t>prediction</a:t>
            </a:r>
            <a:r>
              <a:rPr lang="pl-PL" dirty="0"/>
              <a:t> </a:t>
            </a:r>
            <a:r>
              <a:rPr lang="pl-PL" dirty="0" err="1"/>
              <a:t>technique</a:t>
            </a:r>
            <a:r>
              <a:rPr lang="pl-PL" dirty="0"/>
              <a:t>. International </a:t>
            </a:r>
            <a:r>
              <a:rPr lang="pl-PL" dirty="0" err="1"/>
              <a:t>Journal</a:t>
            </a:r>
            <a:r>
              <a:rPr lang="pl-PL" dirty="0"/>
              <a:t> of </a:t>
            </a:r>
            <a:r>
              <a:rPr lang="pl-PL" dirty="0" err="1"/>
              <a:t>Communication</a:t>
            </a:r>
            <a:r>
              <a:rPr lang="pl-PL" dirty="0"/>
              <a:t> Systems. 33. e4524. 10.1002/dac.4524.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dirty="0"/>
              <a:t>    https://sddec18-07.sd.ece.iastate.edu/docs/Final%20Report.pdf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dirty="0"/>
              <a:t>    Huang, </a:t>
            </a:r>
            <a:r>
              <a:rPr lang="pl-PL" dirty="0" err="1"/>
              <a:t>Nen</a:t>
            </a:r>
            <a:r>
              <a:rPr lang="pl-PL" dirty="0"/>
              <a:t>-Fu &amp; </a:t>
            </a:r>
            <a:r>
              <a:rPr lang="pl-PL" dirty="0" err="1"/>
              <a:t>Wang</a:t>
            </a:r>
            <a:r>
              <a:rPr lang="pl-PL" dirty="0"/>
              <a:t>, </a:t>
            </a:r>
            <a:r>
              <a:rPr lang="pl-PL" dirty="0" err="1"/>
              <a:t>Chuang</a:t>
            </a:r>
            <a:r>
              <a:rPr lang="pl-PL" dirty="0"/>
              <a:t> &amp; </a:t>
            </a:r>
            <a:r>
              <a:rPr lang="pl-PL" dirty="0" err="1"/>
              <a:t>Liao</a:t>
            </a:r>
            <a:r>
              <a:rPr lang="pl-PL" dirty="0"/>
              <a:t>, I-</a:t>
            </a:r>
            <a:r>
              <a:rPr lang="pl-PL" dirty="0" err="1"/>
              <a:t>Ju</a:t>
            </a:r>
            <a:r>
              <a:rPr lang="pl-PL" dirty="0"/>
              <a:t> &amp; Lin, </a:t>
            </a:r>
            <a:r>
              <a:rPr lang="pl-PL" dirty="0" err="1"/>
              <a:t>Che-Wei</a:t>
            </a:r>
            <a:r>
              <a:rPr lang="pl-PL" dirty="0"/>
              <a:t> &amp; </a:t>
            </a:r>
            <a:r>
              <a:rPr lang="pl-PL" dirty="0" err="1"/>
              <a:t>Kao</a:t>
            </a:r>
            <a:r>
              <a:rPr lang="pl-PL" dirty="0"/>
              <a:t>, </a:t>
            </a:r>
            <a:r>
              <a:rPr lang="pl-PL" dirty="0" err="1"/>
              <a:t>Chia</a:t>
            </a:r>
            <a:r>
              <a:rPr lang="pl-PL" dirty="0"/>
              <a:t>-Nan. (2015).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OpenFlow-based</a:t>
            </a:r>
            <a:r>
              <a:rPr lang="pl-PL" dirty="0"/>
              <a:t> </a:t>
            </a:r>
            <a:r>
              <a:rPr lang="pl-PL" dirty="0" err="1"/>
              <a:t>collaborative</a:t>
            </a:r>
            <a:r>
              <a:rPr lang="pl-PL" dirty="0"/>
              <a:t> </a:t>
            </a:r>
            <a:r>
              <a:rPr lang="pl-PL" dirty="0" err="1"/>
              <a:t>intrusion</a:t>
            </a:r>
            <a:r>
              <a:rPr lang="pl-PL" dirty="0"/>
              <a:t> </a:t>
            </a:r>
            <a:r>
              <a:rPr lang="pl-PL" dirty="0" err="1"/>
              <a:t>prevention</a:t>
            </a:r>
            <a:r>
              <a:rPr lang="pl-PL" dirty="0"/>
              <a:t> system for </a:t>
            </a:r>
            <a:r>
              <a:rPr lang="pl-PL" dirty="0" err="1"/>
              <a:t>cloud</a:t>
            </a:r>
            <a:r>
              <a:rPr lang="pl-PL" dirty="0"/>
              <a:t> </a:t>
            </a:r>
            <a:r>
              <a:rPr lang="pl-PL" dirty="0" err="1"/>
              <a:t>networking</a:t>
            </a:r>
            <a:r>
              <a:rPr lang="pl-PL" dirty="0"/>
              <a:t>. 85-92. 10.1109/ICCSN.2015.7296133.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dirty="0"/>
              <a:t>    S. V. </a:t>
            </a:r>
            <a:r>
              <a:rPr lang="pl-PL" dirty="0" err="1"/>
              <a:t>Morzhov</a:t>
            </a:r>
            <a:r>
              <a:rPr lang="pl-PL" dirty="0"/>
              <a:t> and M. A. </a:t>
            </a:r>
            <a:r>
              <a:rPr lang="pl-PL" dirty="0" err="1"/>
              <a:t>Nikitinskiy</a:t>
            </a:r>
            <a:r>
              <a:rPr lang="pl-PL" dirty="0"/>
              <a:t>, "Development and </a:t>
            </a:r>
            <a:r>
              <a:rPr lang="pl-PL" dirty="0" err="1"/>
              <a:t>research</a:t>
            </a:r>
            <a:r>
              <a:rPr lang="pl-PL" dirty="0"/>
              <a:t> of the </a:t>
            </a:r>
            <a:r>
              <a:rPr lang="pl-PL" dirty="0" err="1"/>
              <a:t>PreFirewall</a:t>
            </a:r>
            <a:r>
              <a:rPr lang="pl-PL" dirty="0"/>
              <a:t> network </a:t>
            </a:r>
            <a:r>
              <a:rPr lang="pl-PL" dirty="0" err="1"/>
              <a:t>application</a:t>
            </a:r>
            <a:r>
              <a:rPr lang="pl-PL" dirty="0"/>
              <a:t> for </a:t>
            </a:r>
            <a:r>
              <a:rPr lang="pl-PL" dirty="0" err="1"/>
              <a:t>floodlight</a:t>
            </a:r>
            <a:r>
              <a:rPr lang="pl-PL" dirty="0"/>
              <a:t> SDN </a:t>
            </a:r>
            <a:r>
              <a:rPr lang="pl-PL" dirty="0" err="1"/>
              <a:t>controller</a:t>
            </a:r>
            <a:r>
              <a:rPr lang="pl-PL" dirty="0"/>
              <a:t>," 2018 </a:t>
            </a:r>
            <a:r>
              <a:rPr lang="pl-PL" dirty="0" err="1"/>
              <a:t>Moscow</a:t>
            </a:r>
            <a:r>
              <a:rPr lang="pl-PL" dirty="0"/>
              <a:t> Workshop on </a:t>
            </a:r>
            <a:r>
              <a:rPr lang="pl-PL" dirty="0" err="1"/>
              <a:t>Electronic</a:t>
            </a:r>
            <a:r>
              <a:rPr lang="pl-PL" dirty="0"/>
              <a:t> and Networking Technologies (MWENT), </a:t>
            </a:r>
            <a:r>
              <a:rPr lang="pl-PL" dirty="0" err="1"/>
              <a:t>Moscow</a:t>
            </a:r>
            <a:r>
              <a:rPr lang="pl-PL" dirty="0"/>
              <a:t>, Russia, 2018, pp. 1-4, doi: 10.1109/MWENT.2018.8337255.</a:t>
            </a:r>
          </a:p>
        </p:txBody>
      </p:sp>
    </p:spTree>
    <p:extLst>
      <p:ext uri="{BB962C8B-B14F-4D97-AF65-F5344CB8AC3E}">
        <p14:creationId xmlns:p14="http://schemas.microsoft.com/office/powerpoint/2010/main" val="160263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Prostokąt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pic>
        <p:nvPicPr>
          <p:cNvPr id="5" name="Obraz 4" descr="Liczby cyfrowe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pl-PL" dirty="0">
                <a:solidFill>
                  <a:srgbClr val="FFFFFF"/>
                </a:solidFill>
              </a:rPr>
              <a:t>Dziękujemy!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r>
              <a:rPr lang="pl-PL" dirty="0">
                <a:solidFill>
                  <a:schemeClr val="bg2"/>
                </a:solidFill>
              </a:rPr>
              <a:t>Q&amp;A</a:t>
            </a:r>
          </a:p>
          <a:p>
            <a:pPr rtl="0"/>
            <a:endParaRPr lang="pl-PL" dirty="0">
              <a:solidFill>
                <a:schemeClr val="bg2"/>
              </a:solidFill>
            </a:endParaRPr>
          </a:p>
          <a:p>
            <a:pPr rtl="0"/>
            <a:endParaRPr lang="pl-PL" dirty="0">
              <a:solidFill>
                <a:schemeClr val="bg2"/>
              </a:solidFill>
            </a:endParaRPr>
          </a:p>
        </p:txBody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l-PL"/>
            </a:p>
          </p:txBody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l-PL"/>
            </a:p>
          </p:txBody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theme/theme1.xml><?xml version="1.0" encoding="utf-8"?>
<a:theme xmlns:a="http://schemas.openxmlformats.org/drawingml/2006/main" name="Dywidenda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f6f2777-5e0d-402e-9b90-809d95891e5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6486E0E19CA744DBDF66E00D8353ACD" ma:contentTypeVersion="11" ma:contentTypeDescription="Utwórz nowy dokument." ma:contentTypeScope="" ma:versionID="60103f904f8b8aad4c51741b822fb6d4">
  <xsd:schema xmlns:xsd="http://www.w3.org/2001/XMLSchema" xmlns:xs="http://www.w3.org/2001/XMLSchema" xmlns:p="http://schemas.microsoft.com/office/2006/metadata/properties" xmlns:ns3="c0c3dbb4-2d0a-4b57-9a9a-1f399ce79595" xmlns:ns4="8f6f2777-5e0d-402e-9b90-809d95891e56" targetNamespace="http://schemas.microsoft.com/office/2006/metadata/properties" ma:root="true" ma:fieldsID="230aaeb3a4a490f28a15a639924c7f89" ns3:_="" ns4:_="">
    <xsd:import namespace="c0c3dbb4-2d0a-4b57-9a9a-1f399ce79595"/>
    <xsd:import namespace="8f6f2777-5e0d-402e-9b90-809d95891e5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c3dbb4-2d0a-4b57-9a9a-1f399ce7959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krót wskazówki dotyczącej udostępniania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f2777-5e0d-402e-9b90-809d95891e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dcmitype/"/>
    <ds:schemaRef ds:uri="http://purl.org/dc/terms/"/>
    <ds:schemaRef ds:uri="http://schemas.openxmlformats.org/package/2006/metadata/core-properties"/>
    <ds:schemaRef ds:uri="http://purl.org/dc/elements/1.1/"/>
    <ds:schemaRef ds:uri="c0c3dbb4-2d0a-4b57-9a9a-1f399ce79595"/>
    <ds:schemaRef ds:uri="http://schemas.microsoft.com/office/infopath/2007/PartnerControls"/>
    <ds:schemaRef ds:uri="8f6f2777-5e0d-402e-9b90-809d95891e56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9CBE28-30A6-435F-B9F3-ACD0DF6652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c3dbb4-2d0a-4b57-9a9a-1f399ce79595"/>
    <ds:schemaRef ds:uri="8f6f2777-5e0d-402e-9b90-809d95891e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Technologia — projekt Dywidenda</Template>
  <TotalTime>43</TotalTime>
  <Words>407</Words>
  <Application>Microsoft Office PowerPoint</Application>
  <PresentationFormat>Panoramiczny</PresentationFormat>
  <Paragraphs>39</Paragraphs>
  <Slides>8</Slides>
  <Notes>6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9" baseType="lpstr">
      <vt:lpstr>Dywidenda</vt:lpstr>
      <vt:lpstr>Sterownik floodlight w zastosowaniu jako firewall współpracujący z aplikacją SNORT</vt:lpstr>
      <vt:lpstr>Cel projektu</vt:lpstr>
      <vt:lpstr>Topologia</vt:lpstr>
      <vt:lpstr>Projekt działania</vt:lpstr>
      <vt:lpstr>Możliwe narzędzia do wykonywania testów</vt:lpstr>
      <vt:lpstr>Praktyczna prezentacja </vt:lpstr>
      <vt:lpstr>Bibliografia</vt:lpstr>
      <vt:lpstr>Dziękujemy!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Sterownik floodlight w zastosowaniu jako firewall współpracujący z aplikacją SNORT</dc:title>
  <dc:creator>Hubert Talar</dc:creator>
  <cp:lastModifiedBy>Hubert Talar</cp:lastModifiedBy>
  <cp:revision>2</cp:revision>
  <dcterms:created xsi:type="dcterms:W3CDTF">2024-01-24T19:36:29Z</dcterms:created>
  <dcterms:modified xsi:type="dcterms:W3CDTF">2024-01-25T09:03:53Z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0x010100F6486E0E19CA744DBDF66E00D8353ACD</vt:lpwstr>
  </property>
</Properties>
</file>